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9"/>
  </p:notesMasterIdLst>
  <p:sldIdLst>
    <p:sldId id="256" r:id="rId2"/>
    <p:sldId id="259" r:id="rId3"/>
    <p:sldId id="257" r:id="rId4"/>
    <p:sldId id="273" r:id="rId5"/>
    <p:sldId id="274" r:id="rId6"/>
    <p:sldId id="275" r:id="rId7"/>
    <p:sldId id="272" r:id="rId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6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en-US" dirty="0" err="1" smtClean="0"/>
            <a:t>Informiranje</a:t>
          </a:r>
          <a:r>
            <a:rPr lang="en-US" dirty="0" smtClean="0"/>
            <a:t> </a:t>
          </a:r>
          <a:r>
            <a:rPr lang="en-US" dirty="0" err="1" smtClean="0"/>
            <a:t>klijenata</a:t>
          </a:r>
          <a:r>
            <a:rPr lang="en-US" dirty="0" smtClean="0"/>
            <a:t> o </a:t>
          </a:r>
          <a:r>
            <a:rPr lang="en-US" dirty="0" err="1" smtClean="0"/>
            <a:t>kartičnom</a:t>
          </a:r>
          <a:r>
            <a:rPr lang="en-US" dirty="0" smtClean="0"/>
            <a:t> </a:t>
          </a:r>
          <a:r>
            <a:rPr lang="en-US" dirty="0" err="1" smtClean="0"/>
            <a:t>poslovanju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en-US" dirty="0" err="1" smtClean="0"/>
            <a:t>Izdavanje</a:t>
          </a:r>
          <a:r>
            <a:rPr lang="en-US" dirty="0" smtClean="0"/>
            <a:t> </a:t>
          </a:r>
          <a:r>
            <a:rPr lang="en-US" dirty="0" err="1" smtClean="0"/>
            <a:t>kartica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en-US" smtClean="0"/>
            <a:t>Reklamacije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DDC022-D80B-4511-83AB-44596993E8F7}" type="doc">
      <dgm:prSet loTypeId="urn:diagrams.loki3.com/VaryingWidthList+Icon" loCatId="list" qsTypeId="urn:microsoft.com/office/officeart/2005/8/quickstyle/simple1" qsCatId="simple" csTypeId="urn:microsoft.com/office/officeart/2005/8/colors/colorful3" csCatId="colorful" phldr="1"/>
      <dgm:spPr/>
    </dgm:pt>
    <dgm:pt modelId="{BDDE5BF3-0283-4702-BEC9-F4AEEAF3CD07}">
      <dgm:prSet phldrT="[Text]"/>
      <dgm:spPr/>
      <dgm:t>
        <a:bodyPr/>
        <a:lstStyle/>
        <a:p>
          <a:r>
            <a:rPr lang="pl-PL" dirty="0" smtClean="0"/>
            <a:t>plaćanje roba i usluga na ovlaštenim prodajnim mjestima u zemlji i </a:t>
          </a:r>
          <a:r>
            <a:rPr lang="en-US" dirty="0" err="1" smtClean="0"/>
            <a:t>inozemstvu</a:t>
          </a:r>
          <a:endParaRPr lang="en-US" dirty="0"/>
        </a:p>
      </dgm:t>
    </dgm:pt>
    <dgm:pt modelId="{291D618F-EB4C-4B7A-ADC1-C43E6BD11498}" type="parTrans" cxnId="{2081965B-3CF5-46E8-97D3-C26AA6AB8265}">
      <dgm:prSet/>
      <dgm:spPr/>
      <dgm:t>
        <a:bodyPr/>
        <a:lstStyle/>
        <a:p>
          <a:endParaRPr lang="en-US"/>
        </a:p>
      </dgm:t>
    </dgm:pt>
    <dgm:pt modelId="{BF0B098D-BDDC-4C8D-BC13-0FA3B55BA122}" type="sibTrans" cxnId="{2081965B-3CF5-46E8-97D3-C26AA6AB8265}">
      <dgm:prSet/>
      <dgm:spPr/>
      <dgm:t>
        <a:bodyPr/>
        <a:lstStyle/>
        <a:p>
          <a:endParaRPr lang="en-US"/>
        </a:p>
      </dgm:t>
    </dgm:pt>
    <dgm:pt modelId="{78D05207-9EFE-4988-B847-9F3701EFEB3E}">
      <dgm:prSet/>
      <dgm:spPr/>
      <dgm:t>
        <a:bodyPr/>
        <a:lstStyle/>
        <a:p>
          <a:r>
            <a:rPr lang="pl-PL" dirty="0" smtClean="0"/>
            <a:t>isplatu gotovine na bankomatima u zemlji i inozemstvu</a:t>
          </a:r>
          <a:endParaRPr lang="en-US" dirty="0"/>
        </a:p>
      </dgm:t>
    </dgm:pt>
    <dgm:pt modelId="{ECF41E0B-E7D0-46E9-A113-E7C04EC03B70}" type="parTrans" cxnId="{C4A75E67-6C94-4154-BC12-481ECACAEE7F}">
      <dgm:prSet/>
      <dgm:spPr/>
      <dgm:t>
        <a:bodyPr/>
        <a:lstStyle/>
        <a:p>
          <a:endParaRPr lang="en-US"/>
        </a:p>
      </dgm:t>
    </dgm:pt>
    <dgm:pt modelId="{D3DB64C4-FB20-4642-9A69-24F9C7C2A232}" type="sibTrans" cxnId="{C4A75E67-6C94-4154-BC12-481ECACAEE7F}">
      <dgm:prSet/>
      <dgm:spPr/>
      <dgm:t>
        <a:bodyPr/>
        <a:lstStyle/>
        <a:p>
          <a:endParaRPr lang="en-US"/>
        </a:p>
      </dgm:t>
    </dgm:pt>
    <dgm:pt modelId="{0DF2DA73-AE58-4A71-AE98-1960B0D1DBF8}" type="pres">
      <dgm:prSet presAssocID="{EEDDC022-D80B-4511-83AB-44596993E8F7}" presName="Name0" presStyleCnt="0">
        <dgm:presLayoutVars>
          <dgm:resizeHandles/>
        </dgm:presLayoutVars>
      </dgm:prSet>
      <dgm:spPr/>
    </dgm:pt>
    <dgm:pt modelId="{7AFDC897-4F45-474D-B58E-C82516984C57}" type="pres">
      <dgm:prSet presAssocID="{BDDE5BF3-0283-4702-BEC9-F4AEEAF3CD07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4F26E3-7B27-4159-9696-65CFF9755DDC}" type="pres">
      <dgm:prSet presAssocID="{BF0B098D-BDDC-4C8D-BC13-0FA3B55BA122}" presName="space" presStyleCnt="0"/>
      <dgm:spPr/>
    </dgm:pt>
    <dgm:pt modelId="{F5F804FB-5B55-47F7-AD85-754EC723439D}" type="pres">
      <dgm:prSet presAssocID="{78D05207-9EFE-4988-B847-9F3701EFEB3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464846-10B1-40DA-B152-A25D4B38392E}" type="presOf" srcId="{EEDDC022-D80B-4511-83AB-44596993E8F7}" destId="{0DF2DA73-AE58-4A71-AE98-1960B0D1DBF8}" srcOrd="0" destOrd="0" presId="urn:diagrams.loki3.com/VaryingWidthList+Icon"/>
    <dgm:cxn modelId="{8DEB2A4B-52B9-4247-A3CA-D7A748A53274}" type="presOf" srcId="{78D05207-9EFE-4988-B847-9F3701EFEB3E}" destId="{F5F804FB-5B55-47F7-AD85-754EC723439D}" srcOrd="0" destOrd="0" presId="urn:diagrams.loki3.com/VaryingWidthList+Icon"/>
    <dgm:cxn modelId="{2081965B-3CF5-46E8-97D3-C26AA6AB8265}" srcId="{EEDDC022-D80B-4511-83AB-44596993E8F7}" destId="{BDDE5BF3-0283-4702-BEC9-F4AEEAF3CD07}" srcOrd="0" destOrd="0" parTransId="{291D618F-EB4C-4B7A-ADC1-C43E6BD11498}" sibTransId="{BF0B098D-BDDC-4C8D-BC13-0FA3B55BA122}"/>
    <dgm:cxn modelId="{C4A75E67-6C94-4154-BC12-481ECACAEE7F}" srcId="{EEDDC022-D80B-4511-83AB-44596993E8F7}" destId="{78D05207-9EFE-4988-B847-9F3701EFEB3E}" srcOrd="1" destOrd="0" parTransId="{ECF41E0B-E7D0-46E9-A113-E7C04EC03B70}" sibTransId="{D3DB64C4-FB20-4642-9A69-24F9C7C2A232}"/>
    <dgm:cxn modelId="{730D18C7-1245-4591-A4C8-3A03C561FB47}" type="presOf" srcId="{BDDE5BF3-0283-4702-BEC9-F4AEEAF3CD07}" destId="{7AFDC897-4F45-474D-B58E-C82516984C57}" srcOrd="0" destOrd="0" presId="urn:diagrams.loki3.com/VaryingWidthList+Icon"/>
    <dgm:cxn modelId="{BC07C6CB-ED98-4A21-AAE5-26D16797D1BE}" type="presParOf" srcId="{0DF2DA73-AE58-4A71-AE98-1960B0D1DBF8}" destId="{7AFDC897-4F45-474D-B58E-C82516984C57}" srcOrd="0" destOrd="0" presId="urn:diagrams.loki3.com/VaryingWidthList+Icon"/>
    <dgm:cxn modelId="{FD039A7D-AAFD-48CE-B357-648F120500D3}" type="presParOf" srcId="{0DF2DA73-AE58-4A71-AE98-1960B0D1DBF8}" destId="{584F26E3-7B27-4159-9696-65CFF9755DDC}" srcOrd="1" destOrd="0" presId="urn:diagrams.loki3.com/VaryingWidthList+Icon"/>
    <dgm:cxn modelId="{C6374E47-98EC-4D08-9BE4-3712873E376D}" type="presParOf" srcId="{0DF2DA73-AE58-4A71-AE98-1960B0D1DBF8}" destId="{F5F804FB-5B55-47F7-AD85-754EC723439D}" srcOrd="2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DB32CB-5602-47DA-AF12-3851126050D0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F37931DF-AA73-4058-9451-77C454ABA288}">
      <dgm:prSet phldrT="[Text]"/>
      <dgm:spPr/>
      <dgm:t>
        <a:bodyPr/>
        <a:lstStyle/>
        <a:p>
          <a:r>
            <a:rPr lang="hr-HR" dirty="0" smtClean="0"/>
            <a:t>Dubinska analiza klijenta</a:t>
          </a:r>
          <a:endParaRPr lang="en-US" dirty="0"/>
        </a:p>
      </dgm:t>
    </dgm:pt>
    <dgm:pt modelId="{601AC8A4-DB4B-4E83-B03A-642666654F5C}" type="parTrans" cxnId="{447D5416-8BEF-4C82-9579-11D656440AEB}">
      <dgm:prSet/>
      <dgm:spPr/>
      <dgm:t>
        <a:bodyPr/>
        <a:lstStyle/>
        <a:p>
          <a:endParaRPr lang="en-US"/>
        </a:p>
      </dgm:t>
    </dgm:pt>
    <dgm:pt modelId="{920D2702-54B7-4C57-8D9B-A7C1291369A5}" type="sibTrans" cxnId="{447D5416-8BEF-4C82-9579-11D656440AEB}">
      <dgm:prSet/>
      <dgm:spPr/>
      <dgm:t>
        <a:bodyPr/>
        <a:lstStyle/>
        <a:p>
          <a:endParaRPr lang="en-US"/>
        </a:p>
      </dgm:t>
    </dgm:pt>
    <dgm:pt modelId="{84F440D6-3E7D-442F-9D1B-1531AC4F134F}">
      <dgm:prSet phldrT="[Text]"/>
      <dgm:spPr/>
      <dgm:t>
        <a:bodyPr/>
        <a:lstStyle/>
        <a:p>
          <a:r>
            <a:rPr lang="hr-HR" dirty="0" smtClean="0"/>
            <a:t>Procjena kreditne sposobnosti</a:t>
          </a:r>
          <a:endParaRPr lang="en-US" dirty="0"/>
        </a:p>
      </dgm:t>
    </dgm:pt>
    <dgm:pt modelId="{F2806649-8D7F-4E93-B4D0-34FE42745FE4}" type="parTrans" cxnId="{C8CFCEEC-FC5E-4072-87D1-1FF567B26110}">
      <dgm:prSet/>
      <dgm:spPr/>
      <dgm:t>
        <a:bodyPr/>
        <a:lstStyle/>
        <a:p>
          <a:endParaRPr lang="en-US"/>
        </a:p>
      </dgm:t>
    </dgm:pt>
    <dgm:pt modelId="{AEF1F7DE-B42E-4FD0-9DE2-EE1C760A156B}" type="sibTrans" cxnId="{C8CFCEEC-FC5E-4072-87D1-1FF567B26110}">
      <dgm:prSet/>
      <dgm:spPr/>
      <dgm:t>
        <a:bodyPr/>
        <a:lstStyle/>
        <a:p>
          <a:endParaRPr lang="en-US"/>
        </a:p>
      </dgm:t>
    </dgm:pt>
    <dgm:pt modelId="{19932994-0FF8-46A1-A296-0063D8A7FBBD}">
      <dgm:prSet phldrT="[Text]"/>
      <dgm:spPr/>
      <dgm:t>
        <a:bodyPr/>
        <a:lstStyle/>
        <a:p>
          <a:r>
            <a:rPr lang="hr-HR" dirty="0" smtClean="0"/>
            <a:t>Zahtjev za dodatnim korisnikom</a:t>
          </a:r>
          <a:endParaRPr lang="en-US" dirty="0"/>
        </a:p>
      </dgm:t>
    </dgm:pt>
    <dgm:pt modelId="{0021A437-443F-4FCA-AB44-D64ECDC78EEA}" type="parTrans" cxnId="{7D954F0A-FCBE-4C88-BC43-601EFF19F67D}">
      <dgm:prSet/>
      <dgm:spPr/>
      <dgm:t>
        <a:bodyPr/>
        <a:lstStyle/>
        <a:p>
          <a:endParaRPr lang="en-US"/>
        </a:p>
      </dgm:t>
    </dgm:pt>
    <dgm:pt modelId="{FE7FAE1A-CBD0-4A78-9092-8D1EAB658588}" type="sibTrans" cxnId="{7D954F0A-FCBE-4C88-BC43-601EFF19F67D}">
      <dgm:prSet/>
      <dgm:spPr/>
      <dgm:t>
        <a:bodyPr/>
        <a:lstStyle/>
        <a:p>
          <a:endParaRPr lang="en-US"/>
        </a:p>
      </dgm:t>
    </dgm:pt>
    <dgm:pt modelId="{A0F66713-4A7C-45C7-86D4-1D890A622318}" type="pres">
      <dgm:prSet presAssocID="{BDDB32CB-5602-47DA-AF12-3851126050D0}" presName="CompostProcess" presStyleCnt="0">
        <dgm:presLayoutVars>
          <dgm:dir/>
          <dgm:resizeHandles val="exact"/>
        </dgm:presLayoutVars>
      </dgm:prSet>
      <dgm:spPr/>
    </dgm:pt>
    <dgm:pt modelId="{D7FC377A-CB29-4128-95FB-C58E43936E10}" type="pres">
      <dgm:prSet presAssocID="{BDDB32CB-5602-47DA-AF12-3851126050D0}" presName="arrow" presStyleLbl="bgShp" presStyleIdx="0" presStyleCnt="1"/>
      <dgm:spPr/>
    </dgm:pt>
    <dgm:pt modelId="{69700117-A55C-4DD3-A7AA-ACD425CD1C39}" type="pres">
      <dgm:prSet presAssocID="{BDDB32CB-5602-47DA-AF12-3851126050D0}" presName="linearProcess" presStyleCnt="0"/>
      <dgm:spPr/>
    </dgm:pt>
    <dgm:pt modelId="{9B87B75A-2A6E-4A16-A65A-B0510D858DB2}" type="pres">
      <dgm:prSet presAssocID="{F37931DF-AA73-4058-9451-77C454ABA28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1FB40-ADF9-4B41-91A8-7F3B11CC809D}" type="pres">
      <dgm:prSet presAssocID="{920D2702-54B7-4C57-8D9B-A7C1291369A5}" presName="sibTrans" presStyleCnt="0"/>
      <dgm:spPr/>
    </dgm:pt>
    <dgm:pt modelId="{3CD3BF01-0642-43D6-BA7B-1E7AC667C3C1}" type="pres">
      <dgm:prSet presAssocID="{84F440D6-3E7D-442F-9D1B-1531AC4F134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FA67CD-9FAD-40D4-865D-DA5A7727C7D4}" type="pres">
      <dgm:prSet presAssocID="{AEF1F7DE-B42E-4FD0-9DE2-EE1C760A156B}" presName="sibTrans" presStyleCnt="0"/>
      <dgm:spPr/>
    </dgm:pt>
    <dgm:pt modelId="{E7183209-8855-4E6D-B7DB-D18456E07B14}" type="pres">
      <dgm:prSet presAssocID="{19932994-0FF8-46A1-A296-0063D8A7FBB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CFCEEC-FC5E-4072-87D1-1FF567B26110}" srcId="{BDDB32CB-5602-47DA-AF12-3851126050D0}" destId="{84F440D6-3E7D-442F-9D1B-1531AC4F134F}" srcOrd="1" destOrd="0" parTransId="{F2806649-8D7F-4E93-B4D0-34FE42745FE4}" sibTransId="{AEF1F7DE-B42E-4FD0-9DE2-EE1C760A156B}"/>
    <dgm:cxn modelId="{7D22C0FC-9AC2-4BD3-B770-7041F356548A}" type="presOf" srcId="{19932994-0FF8-46A1-A296-0063D8A7FBBD}" destId="{E7183209-8855-4E6D-B7DB-D18456E07B14}" srcOrd="0" destOrd="0" presId="urn:microsoft.com/office/officeart/2005/8/layout/hProcess9"/>
    <dgm:cxn modelId="{D0B94934-B3CE-4EC2-A6B6-F0AD30463C72}" type="presOf" srcId="{84F440D6-3E7D-442F-9D1B-1531AC4F134F}" destId="{3CD3BF01-0642-43D6-BA7B-1E7AC667C3C1}" srcOrd="0" destOrd="0" presId="urn:microsoft.com/office/officeart/2005/8/layout/hProcess9"/>
    <dgm:cxn modelId="{7D954F0A-FCBE-4C88-BC43-601EFF19F67D}" srcId="{BDDB32CB-5602-47DA-AF12-3851126050D0}" destId="{19932994-0FF8-46A1-A296-0063D8A7FBBD}" srcOrd="2" destOrd="0" parTransId="{0021A437-443F-4FCA-AB44-D64ECDC78EEA}" sibTransId="{FE7FAE1A-CBD0-4A78-9092-8D1EAB658588}"/>
    <dgm:cxn modelId="{D05D18D7-ED37-43A1-BB58-36A80046894B}" type="presOf" srcId="{F37931DF-AA73-4058-9451-77C454ABA288}" destId="{9B87B75A-2A6E-4A16-A65A-B0510D858DB2}" srcOrd="0" destOrd="0" presId="urn:microsoft.com/office/officeart/2005/8/layout/hProcess9"/>
    <dgm:cxn modelId="{1877AC9E-64CC-4834-A2A7-80C2E21DA4CD}" type="presOf" srcId="{BDDB32CB-5602-47DA-AF12-3851126050D0}" destId="{A0F66713-4A7C-45C7-86D4-1D890A622318}" srcOrd="0" destOrd="0" presId="urn:microsoft.com/office/officeart/2005/8/layout/hProcess9"/>
    <dgm:cxn modelId="{447D5416-8BEF-4C82-9579-11D656440AEB}" srcId="{BDDB32CB-5602-47DA-AF12-3851126050D0}" destId="{F37931DF-AA73-4058-9451-77C454ABA288}" srcOrd="0" destOrd="0" parTransId="{601AC8A4-DB4B-4E83-B03A-642666654F5C}" sibTransId="{920D2702-54B7-4C57-8D9B-A7C1291369A5}"/>
    <dgm:cxn modelId="{77EFF47B-997A-448A-939F-6F57870B8EBB}" type="presParOf" srcId="{A0F66713-4A7C-45C7-86D4-1D890A622318}" destId="{D7FC377A-CB29-4128-95FB-C58E43936E10}" srcOrd="0" destOrd="0" presId="urn:microsoft.com/office/officeart/2005/8/layout/hProcess9"/>
    <dgm:cxn modelId="{0F295CF9-7B4D-460A-ACCC-74FD995D02BB}" type="presParOf" srcId="{A0F66713-4A7C-45C7-86D4-1D890A622318}" destId="{69700117-A55C-4DD3-A7AA-ACD425CD1C39}" srcOrd="1" destOrd="0" presId="urn:microsoft.com/office/officeart/2005/8/layout/hProcess9"/>
    <dgm:cxn modelId="{F22AEFA1-759C-4D8D-9AEE-AF24DADEB840}" type="presParOf" srcId="{69700117-A55C-4DD3-A7AA-ACD425CD1C39}" destId="{9B87B75A-2A6E-4A16-A65A-B0510D858DB2}" srcOrd="0" destOrd="0" presId="urn:microsoft.com/office/officeart/2005/8/layout/hProcess9"/>
    <dgm:cxn modelId="{A7C56DC0-73E5-42C6-AA10-4AFA20C5C44C}" type="presParOf" srcId="{69700117-A55C-4DD3-A7AA-ACD425CD1C39}" destId="{AE81FB40-ADF9-4B41-91A8-7F3B11CC809D}" srcOrd="1" destOrd="0" presId="urn:microsoft.com/office/officeart/2005/8/layout/hProcess9"/>
    <dgm:cxn modelId="{D3865BDE-8D62-41B2-9DD8-96EA61887C7B}" type="presParOf" srcId="{69700117-A55C-4DD3-A7AA-ACD425CD1C39}" destId="{3CD3BF01-0642-43D6-BA7B-1E7AC667C3C1}" srcOrd="2" destOrd="0" presId="urn:microsoft.com/office/officeart/2005/8/layout/hProcess9"/>
    <dgm:cxn modelId="{E4DCEBDE-127D-4BAC-A9E7-C80EEB01E7D0}" type="presParOf" srcId="{69700117-A55C-4DD3-A7AA-ACD425CD1C39}" destId="{1EFA67CD-9FAD-40D4-865D-DA5A7727C7D4}" srcOrd="3" destOrd="0" presId="urn:microsoft.com/office/officeart/2005/8/layout/hProcess9"/>
    <dgm:cxn modelId="{B3FF4146-B491-491D-92E3-1F5E159FBE89}" type="presParOf" srcId="{69700117-A55C-4DD3-A7AA-ACD425CD1C39}" destId="{E7183209-8855-4E6D-B7DB-D18456E07B1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154483" y="155532"/>
          <a:ext cx="1029890" cy="72092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100" kern="1200" dirty="0" smtClean="0"/>
            <a:t>1</a:t>
          </a:r>
          <a:endParaRPr lang="hr-HR" sz="2100" kern="1200" dirty="0"/>
        </a:p>
      </dsp:txBody>
      <dsp:txXfrm rot="-5400000">
        <a:off x="1" y="361511"/>
        <a:ext cx="720923" cy="308967"/>
      </dsp:txXfrm>
    </dsp:sp>
    <dsp:sp modelId="{0788EA32-DFC7-4AB4-9EDB-DB87EBDAC346}">
      <dsp:nvSpPr>
        <dsp:cNvPr id="0" name=""/>
        <dsp:cNvSpPr/>
      </dsp:nvSpPr>
      <dsp:spPr>
        <a:xfrm rot="5400000">
          <a:off x="3073747" y="-2351774"/>
          <a:ext cx="669429" cy="53750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 smtClean="0"/>
            <a:t>Informiranje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klijenata</a:t>
          </a:r>
          <a:r>
            <a:rPr lang="en-US" sz="2200" kern="1200" dirty="0" smtClean="0"/>
            <a:t> o </a:t>
          </a:r>
          <a:r>
            <a:rPr lang="en-US" sz="2200" kern="1200" dirty="0" err="1" smtClean="0"/>
            <a:t>kartičnom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poslovanju</a:t>
          </a:r>
          <a:endParaRPr lang="hr-HR" sz="2200" kern="1200" dirty="0"/>
        </a:p>
      </dsp:txBody>
      <dsp:txXfrm rot="-5400000">
        <a:off x="720924" y="33728"/>
        <a:ext cx="5342397" cy="604071"/>
      </dsp:txXfrm>
    </dsp:sp>
    <dsp:sp modelId="{76D6F6E9-23B9-4890-9B90-3C04928F79E6}">
      <dsp:nvSpPr>
        <dsp:cNvPr id="0" name=""/>
        <dsp:cNvSpPr/>
      </dsp:nvSpPr>
      <dsp:spPr>
        <a:xfrm rot="5400000">
          <a:off x="-154483" y="979574"/>
          <a:ext cx="1029890" cy="720923"/>
        </a:xfrm>
        <a:prstGeom prst="chevron">
          <a:avLst/>
        </a:prstGeom>
        <a:solidFill>
          <a:schemeClr val="accent2">
            <a:hueOff val="-368613"/>
            <a:satOff val="44335"/>
            <a:lumOff val="5098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100" kern="1200" dirty="0" smtClean="0"/>
            <a:t>2</a:t>
          </a:r>
          <a:endParaRPr lang="hr-HR" sz="2100" kern="1200" dirty="0"/>
        </a:p>
      </dsp:txBody>
      <dsp:txXfrm rot="-5400000">
        <a:off x="1" y="1185553"/>
        <a:ext cx="720923" cy="308967"/>
      </dsp:txXfrm>
    </dsp:sp>
    <dsp:sp modelId="{9E3F30AD-45E5-4F37-849E-553078C4101D}">
      <dsp:nvSpPr>
        <dsp:cNvPr id="0" name=""/>
        <dsp:cNvSpPr/>
      </dsp:nvSpPr>
      <dsp:spPr>
        <a:xfrm rot="5400000">
          <a:off x="3073747" y="-1527733"/>
          <a:ext cx="669429" cy="53750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 smtClean="0"/>
            <a:t>Izdavanje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kartica</a:t>
          </a:r>
          <a:endParaRPr lang="hr-HR" sz="2200" kern="1200" dirty="0"/>
        </a:p>
      </dsp:txBody>
      <dsp:txXfrm rot="-5400000">
        <a:off x="720924" y="857769"/>
        <a:ext cx="5342397" cy="604071"/>
      </dsp:txXfrm>
    </dsp:sp>
    <dsp:sp modelId="{5AA02B92-2AB5-4F58-9143-AA2E89B9AA19}">
      <dsp:nvSpPr>
        <dsp:cNvPr id="0" name=""/>
        <dsp:cNvSpPr/>
      </dsp:nvSpPr>
      <dsp:spPr>
        <a:xfrm rot="5400000">
          <a:off x="-154483" y="1803615"/>
          <a:ext cx="1029890" cy="720923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100" kern="1200" dirty="0" smtClean="0"/>
            <a:t>3</a:t>
          </a:r>
          <a:endParaRPr lang="hr-HR" sz="2100" kern="1200" dirty="0"/>
        </a:p>
      </dsp:txBody>
      <dsp:txXfrm rot="-5400000">
        <a:off x="1" y="2009594"/>
        <a:ext cx="720923" cy="308967"/>
      </dsp:txXfrm>
    </dsp:sp>
    <dsp:sp modelId="{57617EFC-78FD-4FB8-8CF9-02547136C3F6}">
      <dsp:nvSpPr>
        <dsp:cNvPr id="0" name=""/>
        <dsp:cNvSpPr/>
      </dsp:nvSpPr>
      <dsp:spPr>
        <a:xfrm rot="5400000">
          <a:off x="3073747" y="-703691"/>
          <a:ext cx="669429" cy="53750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smtClean="0"/>
            <a:t>Reklamacije</a:t>
          </a:r>
          <a:endParaRPr lang="hr-HR" sz="2200" kern="1200" dirty="0"/>
        </a:p>
      </dsp:txBody>
      <dsp:txXfrm rot="-5400000">
        <a:off x="720924" y="1681811"/>
        <a:ext cx="5342397" cy="6040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DC897-4F45-474D-B58E-C82516984C57}">
      <dsp:nvSpPr>
        <dsp:cNvPr id="0" name=""/>
        <dsp:cNvSpPr/>
      </dsp:nvSpPr>
      <dsp:spPr>
        <a:xfrm>
          <a:off x="0" y="32"/>
          <a:ext cx="7056784" cy="13116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100" kern="1200" dirty="0" smtClean="0"/>
            <a:t>plaćanje roba i usluga na ovlaštenim prodajnim mjestima u zemlji i </a:t>
          </a:r>
          <a:r>
            <a:rPr lang="en-US" sz="3100" kern="1200" dirty="0" err="1" smtClean="0"/>
            <a:t>inozemstvu</a:t>
          </a:r>
          <a:endParaRPr lang="en-US" sz="3100" kern="1200" dirty="0"/>
        </a:p>
      </dsp:txBody>
      <dsp:txXfrm>
        <a:off x="0" y="32"/>
        <a:ext cx="7056784" cy="1311627"/>
      </dsp:txXfrm>
    </dsp:sp>
    <dsp:sp modelId="{F5F804FB-5B55-47F7-AD85-754EC723439D}">
      <dsp:nvSpPr>
        <dsp:cNvPr id="0" name=""/>
        <dsp:cNvSpPr/>
      </dsp:nvSpPr>
      <dsp:spPr>
        <a:xfrm>
          <a:off x="648391" y="1377241"/>
          <a:ext cx="5760000" cy="1311627"/>
        </a:xfrm>
        <a:prstGeom prst="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100" kern="1200" dirty="0" smtClean="0"/>
            <a:t>isplatu gotovine na bankomatima u zemlji i inozemstvu</a:t>
          </a:r>
          <a:endParaRPr lang="en-US" sz="3100" kern="1200" dirty="0"/>
        </a:p>
      </dsp:txBody>
      <dsp:txXfrm>
        <a:off x="648391" y="1377241"/>
        <a:ext cx="5760000" cy="13116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C377A-CB29-4128-95FB-C58E43936E10}">
      <dsp:nvSpPr>
        <dsp:cNvPr id="0" name=""/>
        <dsp:cNvSpPr/>
      </dsp:nvSpPr>
      <dsp:spPr>
        <a:xfrm>
          <a:off x="615672" y="0"/>
          <a:ext cx="6977618" cy="463232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87B75A-2A6E-4A16-A65A-B0510D858DB2}">
      <dsp:nvSpPr>
        <dsp:cNvPr id="0" name=""/>
        <dsp:cNvSpPr/>
      </dsp:nvSpPr>
      <dsp:spPr>
        <a:xfrm>
          <a:off x="4008" y="1389697"/>
          <a:ext cx="2645466" cy="185293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400" kern="1200" dirty="0" smtClean="0"/>
            <a:t>Dubinska analiza klijenta</a:t>
          </a:r>
          <a:endParaRPr lang="en-US" sz="3400" kern="1200" dirty="0"/>
        </a:p>
      </dsp:txBody>
      <dsp:txXfrm>
        <a:off x="94461" y="1480150"/>
        <a:ext cx="2464560" cy="1672024"/>
      </dsp:txXfrm>
    </dsp:sp>
    <dsp:sp modelId="{3CD3BF01-0642-43D6-BA7B-1E7AC667C3C1}">
      <dsp:nvSpPr>
        <dsp:cNvPr id="0" name=""/>
        <dsp:cNvSpPr/>
      </dsp:nvSpPr>
      <dsp:spPr>
        <a:xfrm>
          <a:off x="2781748" y="1389697"/>
          <a:ext cx="2645466" cy="1852930"/>
        </a:xfrm>
        <a:prstGeom prst="roundRect">
          <a:avLst/>
        </a:prstGeom>
        <a:solidFill>
          <a:schemeClr val="accent3">
            <a:hueOff val="1226198"/>
            <a:satOff val="-40562"/>
            <a:lumOff val="-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400" kern="1200" dirty="0" smtClean="0"/>
            <a:t>Procjena kreditne sposobnosti</a:t>
          </a:r>
          <a:endParaRPr lang="en-US" sz="3400" kern="1200" dirty="0"/>
        </a:p>
      </dsp:txBody>
      <dsp:txXfrm>
        <a:off x="2872201" y="1480150"/>
        <a:ext cx="2464560" cy="1672024"/>
      </dsp:txXfrm>
    </dsp:sp>
    <dsp:sp modelId="{E7183209-8855-4E6D-B7DB-D18456E07B14}">
      <dsp:nvSpPr>
        <dsp:cNvPr id="0" name=""/>
        <dsp:cNvSpPr/>
      </dsp:nvSpPr>
      <dsp:spPr>
        <a:xfrm>
          <a:off x="5559488" y="1389697"/>
          <a:ext cx="2645466" cy="1852930"/>
        </a:xfrm>
        <a:prstGeom prst="round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400" kern="1200" dirty="0" smtClean="0"/>
            <a:t>Zahtjev za dodatnim korisnikom</a:t>
          </a:r>
          <a:endParaRPr lang="en-US" sz="3400" kern="1200" dirty="0"/>
        </a:p>
      </dsp:txBody>
      <dsp:txXfrm>
        <a:off x="5649941" y="1480150"/>
        <a:ext cx="2464560" cy="1672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VaryingWidthList+Icon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19.10.2014.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19.10.2014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19.10.2014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19.10.2014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Kartice – debitne i kreditne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5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Renata Muženić, Martina Petrac,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  <a:br>
              <a:rPr lang="hr-HR" sz="1400" smtClean="0">
                <a:solidFill>
                  <a:schemeClr val="bg1"/>
                </a:solidFill>
                <a:latin typeface="+mj-lt"/>
              </a:rPr>
            </a:br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5: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83010715"/>
              </p:ext>
            </p:extLst>
          </p:nvPr>
        </p:nvGraphicFramePr>
        <p:xfrm>
          <a:off x="1524000" y="1397000"/>
          <a:ext cx="6096000" cy="268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 ovom poglavlju naučit ćete: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hr-HR" dirty="0" smtClean="0"/>
              <a:t>• koje </a:t>
            </a:r>
            <a:r>
              <a:rPr lang="hr-HR" dirty="0"/>
              <a:t>su vrste kartica</a:t>
            </a:r>
          </a:p>
          <a:p>
            <a:pPr marL="0" indent="0"/>
            <a:r>
              <a:rPr lang="hr-HR" dirty="0" smtClean="0"/>
              <a:t>• kako </a:t>
            </a:r>
            <a:r>
              <a:rPr lang="hr-HR" dirty="0"/>
              <a:t>se izdaju kartice</a:t>
            </a:r>
          </a:p>
          <a:p>
            <a:pPr marL="0" indent="0"/>
            <a:r>
              <a:rPr lang="hr-HR" dirty="0" smtClean="0"/>
              <a:t>• kako </a:t>
            </a:r>
            <a:r>
              <a:rPr lang="hr-HR" dirty="0"/>
              <a:t>se provodi naplata računa</a:t>
            </a:r>
          </a:p>
          <a:p>
            <a:pPr marL="0" indent="0"/>
            <a:r>
              <a:rPr lang="hr-HR" dirty="0" smtClean="0"/>
              <a:t>• kako </a:t>
            </a:r>
            <a:r>
              <a:rPr lang="hr-HR" dirty="0"/>
              <a:t>se otvara račun revolving kredita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5.1. </a:t>
            </a:r>
            <a:r>
              <a:rPr lang="en-US" dirty="0" err="1"/>
              <a:t>Informiranje</a:t>
            </a:r>
            <a:r>
              <a:rPr lang="en-US" dirty="0"/>
              <a:t> </a:t>
            </a:r>
            <a:r>
              <a:rPr lang="en-US" dirty="0" err="1"/>
              <a:t>klijenata</a:t>
            </a:r>
            <a:r>
              <a:rPr lang="en-US" dirty="0"/>
              <a:t> o </a:t>
            </a:r>
            <a:r>
              <a:rPr lang="en-US" dirty="0" err="1"/>
              <a:t>kartičnom</a:t>
            </a:r>
            <a:r>
              <a:rPr lang="en-US" dirty="0"/>
              <a:t> </a:t>
            </a:r>
            <a:r>
              <a:rPr lang="en-US" dirty="0" err="1"/>
              <a:t>poslovanju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629005"/>
              </p:ext>
            </p:extLst>
          </p:nvPr>
        </p:nvGraphicFramePr>
        <p:xfrm>
          <a:off x="1043609" y="1700808"/>
          <a:ext cx="7056784" cy="2688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7912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5.2. </a:t>
            </a:r>
            <a:r>
              <a:rPr lang="en-US" dirty="0" err="1"/>
              <a:t>Izdavanje</a:t>
            </a:r>
            <a:r>
              <a:rPr lang="en-US" dirty="0"/>
              <a:t> </a:t>
            </a:r>
            <a:r>
              <a:rPr lang="en-US" dirty="0" err="1"/>
              <a:t>kartica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9062474"/>
              </p:ext>
            </p:extLst>
          </p:nvPr>
        </p:nvGraphicFramePr>
        <p:xfrm>
          <a:off x="539750" y="1100138"/>
          <a:ext cx="8208963" cy="4632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7761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5.3. </a:t>
            </a:r>
            <a:r>
              <a:rPr lang="en-US" dirty="0" err="1"/>
              <a:t>Reklamacije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/>
              <a:t>reklamacije</a:t>
            </a:r>
            <a:r>
              <a:rPr lang="en-US" sz="2000" dirty="0"/>
              <a:t> – </a:t>
            </a:r>
            <a:r>
              <a:rPr lang="en-US" sz="2000" b="0" dirty="0" err="1"/>
              <a:t>koje</a:t>
            </a:r>
            <a:r>
              <a:rPr lang="en-US" sz="2000" b="0" dirty="0"/>
              <a:t> </a:t>
            </a:r>
            <a:r>
              <a:rPr lang="en-US" sz="2000" b="0" dirty="0" err="1" smtClean="0"/>
              <a:t>proizlaze</a:t>
            </a:r>
            <a:r>
              <a:rPr lang="hr-HR" sz="2000" b="0" dirty="0" smtClean="0"/>
              <a:t> </a:t>
            </a:r>
            <a:r>
              <a:rPr lang="en-US" sz="2000" b="0" dirty="0" err="1" smtClean="0"/>
              <a:t>iz</a:t>
            </a:r>
            <a:r>
              <a:rPr lang="en-US" sz="2000" b="0" dirty="0" smtClean="0"/>
              <a:t> </a:t>
            </a:r>
            <a:r>
              <a:rPr lang="en-US" sz="2000" b="0" dirty="0" err="1"/>
              <a:t>korištenja</a:t>
            </a:r>
            <a:r>
              <a:rPr lang="en-US" sz="2000" b="0" dirty="0"/>
              <a:t> </a:t>
            </a:r>
            <a:r>
              <a:rPr lang="en-US" sz="2000" b="0" dirty="0" err="1"/>
              <a:t>kartice</a:t>
            </a:r>
            <a:r>
              <a:rPr lang="en-US" sz="2000" b="0" dirty="0"/>
              <a:t>, </a:t>
            </a:r>
            <a:r>
              <a:rPr lang="en-US" sz="2000" b="0" dirty="0" err="1" smtClean="0"/>
              <a:t>klijent</a:t>
            </a:r>
            <a:r>
              <a:rPr lang="hr-HR" sz="2000" b="0" dirty="0" smtClean="0"/>
              <a:t> </a:t>
            </a:r>
            <a:r>
              <a:rPr lang="en-US" sz="2000" b="0" dirty="0" err="1" smtClean="0"/>
              <a:t>rješava</a:t>
            </a:r>
            <a:r>
              <a:rPr lang="en-US" sz="2000" b="0" dirty="0" smtClean="0"/>
              <a:t> </a:t>
            </a:r>
            <a:r>
              <a:rPr lang="en-US" sz="2000" b="0" dirty="0" err="1"/>
              <a:t>pisanom</a:t>
            </a:r>
            <a:r>
              <a:rPr lang="en-US" sz="2000" b="0" dirty="0"/>
              <a:t> </a:t>
            </a:r>
            <a:r>
              <a:rPr lang="en-US" sz="2000" b="0" dirty="0" err="1" smtClean="0"/>
              <a:t>prijavom</a:t>
            </a:r>
            <a:r>
              <a:rPr lang="hr-HR" sz="2000" b="0" dirty="0" smtClean="0"/>
              <a:t> </a:t>
            </a:r>
            <a:r>
              <a:rPr lang="en-US" sz="2000" b="0" dirty="0" err="1" smtClean="0"/>
              <a:t>banci</a:t>
            </a:r>
            <a:r>
              <a:rPr lang="en-US" sz="2000" b="0" dirty="0" smtClean="0"/>
              <a:t> </a:t>
            </a:r>
            <a:r>
              <a:rPr lang="en-US" sz="2000" b="0" dirty="0" err="1"/>
              <a:t>najkasnije</a:t>
            </a:r>
            <a:r>
              <a:rPr lang="en-US" sz="2000" b="0" dirty="0"/>
              <a:t> u </a:t>
            </a:r>
            <a:r>
              <a:rPr lang="en-US" sz="2000" b="0" dirty="0" err="1" smtClean="0"/>
              <a:t>roku</a:t>
            </a:r>
            <a:r>
              <a:rPr lang="hr-HR" sz="2000" b="0" dirty="0" smtClean="0"/>
              <a:t> </a:t>
            </a:r>
            <a:r>
              <a:rPr lang="en-US" sz="2000" b="0" dirty="0" err="1" smtClean="0"/>
              <a:t>naznačenom</a:t>
            </a:r>
            <a:r>
              <a:rPr lang="en-US" sz="2000" b="0" dirty="0" smtClean="0"/>
              <a:t> </a:t>
            </a:r>
            <a:r>
              <a:rPr lang="en-US" sz="2000" b="0" dirty="0"/>
              <a:t>u </a:t>
            </a:r>
            <a:r>
              <a:rPr lang="en-US" sz="2000" b="0" dirty="0" err="1" smtClean="0"/>
              <a:t>općim</a:t>
            </a:r>
            <a:r>
              <a:rPr lang="hr-HR" sz="2000" b="0" dirty="0" smtClean="0"/>
              <a:t> </a:t>
            </a:r>
            <a:r>
              <a:rPr lang="en-US" sz="2000" b="0" dirty="0" err="1" smtClean="0"/>
              <a:t>uvjetima</a:t>
            </a:r>
            <a:r>
              <a:rPr lang="en-US" sz="2000" b="0" dirty="0" smtClean="0"/>
              <a:t> </a:t>
            </a:r>
            <a:r>
              <a:rPr lang="en-US" sz="2000" b="0" dirty="0" err="1"/>
              <a:t>koji</a:t>
            </a:r>
            <a:r>
              <a:rPr lang="en-US" sz="2000" b="0" dirty="0"/>
              <a:t> se </a:t>
            </a:r>
            <a:r>
              <a:rPr lang="en-US" sz="2000" b="0" dirty="0" err="1"/>
              <a:t>odnose</a:t>
            </a:r>
            <a:r>
              <a:rPr lang="en-US" sz="2000" b="0" dirty="0"/>
              <a:t> </a:t>
            </a:r>
            <a:r>
              <a:rPr lang="en-US" sz="2000" b="0" dirty="0" err="1" smtClean="0"/>
              <a:t>na</a:t>
            </a:r>
            <a:r>
              <a:rPr lang="hr-HR" sz="2000" b="0" dirty="0" smtClean="0"/>
              <a:t> </a:t>
            </a:r>
            <a:r>
              <a:rPr lang="en-US" sz="2000" b="0" dirty="0" err="1" smtClean="0"/>
              <a:t>kartično</a:t>
            </a:r>
            <a:r>
              <a:rPr lang="en-US" sz="2000" b="0" dirty="0" smtClean="0"/>
              <a:t> </a:t>
            </a:r>
            <a:r>
              <a:rPr lang="en-US" sz="2000" b="0" dirty="0" err="1"/>
              <a:t>poslovanje</a:t>
            </a:r>
            <a:endParaRPr lang="en-US" sz="20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61253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endParaRPr lang="hr-HR" b="0" dirty="0"/>
          </a:p>
          <a:p>
            <a:endParaRPr lang="en-US" sz="2000" b="0" dirty="0"/>
          </a:p>
          <a:p>
            <a:r>
              <a:rPr lang="pl-PL" sz="2000" dirty="0"/>
              <a:t>1. Koja je razlika između debitne i kreditne kartice? </a:t>
            </a:r>
          </a:p>
          <a:p>
            <a:r>
              <a:rPr lang="pl-PL" sz="2000" dirty="0"/>
              <a:t>2. Na koji se način vrši naplata po debitnim karticama, a na koji po kreditnim karticama? </a:t>
            </a:r>
          </a:p>
          <a:p>
            <a:r>
              <a:rPr lang="pl-PL" sz="2000" dirty="0"/>
              <a:t>3. Što je potrebno za izdavanje kreditne kartice? </a:t>
            </a:r>
          </a:p>
          <a:p>
            <a:r>
              <a:rPr lang="pl-PL" sz="2000" dirty="0"/>
              <a:t>4. Kako se provodi postupak reklamacije?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226</TotalTime>
  <Words>244</Words>
  <Application>Microsoft Office PowerPoint</Application>
  <PresentationFormat>On-screen Show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Angles</vt:lpstr>
      <vt:lpstr>Kartice – debitne i kreditne</vt:lpstr>
      <vt:lpstr>TEME POGLAVLJA 5:</vt:lpstr>
      <vt:lpstr>U ovom poglavlju naučit ćete:</vt:lpstr>
      <vt:lpstr>5.1. Informiranje klijenata o kartičnom poslovanju</vt:lpstr>
      <vt:lpstr>5.2. Izdavanje kartica</vt:lpstr>
      <vt:lpstr>5.3. Reklamacije</vt:lpstr>
      <vt:lpstr>PITANJA ZA PONAVLJANJE I RASPRAVU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User</cp:lastModifiedBy>
  <cp:revision>17</cp:revision>
  <dcterms:created xsi:type="dcterms:W3CDTF">2014-02-24T11:45:10Z</dcterms:created>
  <dcterms:modified xsi:type="dcterms:W3CDTF">2014-10-18T23:34:06Z</dcterms:modified>
</cp:coreProperties>
</file>